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9" r:id="rId2"/>
    <p:sldId id="368" r:id="rId3"/>
    <p:sldId id="369" r:id="rId4"/>
    <p:sldId id="371" r:id="rId5"/>
    <p:sldId id="370" r:id="rId6"/>
    <p:sldId id="373" r:id="rId7"/>
    <p:sldId id="367" r:id="rId8"/>
    <p:sldId id="374" r:id="rId9"/>
    <p:sldId id="372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3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70758-F479-47C4-A6D4-0B01233292A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2D3F8-91DC-4278-B0ED-33D78AFE3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6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74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48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6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216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7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048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9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9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5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75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4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3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33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8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06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18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68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93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12717-0958-C791-F562-7F1350493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9E4A6A-9D53-EDDA-AF22-AF0A8725A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CDEDC-D96E-DCFC-23B9-94D74B9C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1815B4-76B2-D2A8-3CC1-EAA1F11B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2F851-EB1F-C78E-C49C-65E0A2A6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5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CF409-214B-2135-403C-3D0A07A2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1ADBBF-E59C-87B6-1391-90A426BE1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D68E8-9C8A-9FE1-4F98-D36C5108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824858-33A6-8578-8360-3DA8CAD4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AFBE6-3988-2E15-CEC5-88B1CE64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9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6EB228-4A0E-8099-AA3A-8827DC2D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739E1D-A0B7-1D87-22B4-ABD68865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430EC-2E2E-5494-BF8B-A44F54E1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3AC65-1815-280B-DABE-67D453B3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638D7-74ED-A494-32F8-56BA1641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92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DC8E7D-855A-074F-8DEC-1E15E689CEAE}"/>
              </a:ext>
            </a:extLst>
          </p:cNvPr>
          <p:cNvSpPr/>
          <p:nvPr userDrawn="1"/>
        </p:nvSpPr>
        <p:spPr>
          <a:xfrm>
            <a:off x="1" y="0"/>
            <a:ext cx="159026" cy="755374"/>
          </a:xfrm>
          <a:prstGeom prst="rect">
            <a:avLst/>
          </a:prstGeom>
          <a:solidFill>
            <a:srgbClr val="A3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F20A-D191-ED44-A46F-88C0E479C341}"/>
              </a:ext>
            </a:extLst>
          </p:cNvPr>
          <p:cNvSpPr/>
          <p:nvPr userDrawn="1"/>
        </p:nvSpPr>
        <p:spPr>
          <a:xfrm rot="5400000">
            <a:off x="-119268" y="530088"/>
            <a:ext cx="715615" cy="159025"/>
          </a:xfrm>
          <a:prstGeom prst="rect">
            <a:avLst/>
          </a:prstGeom>
          <a:solidFill>
            <a:srgbClr val="A320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0EFCF-C093-004A-FD08-4CE3915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0A38C4-D33D-D056-38DB-819EE36F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75EFA6-1E01-4270-A5A1-D4E90F0A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726FA-36D7-4CA6-2F95-BAE73C81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E1D1F-9453-562F-19BF-5D0CB7CFA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8B856-C56B-DF85-DE12-39DFB795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E9711-2A89-5EB4-1212-9E66FEB8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6C511-7560-6450-D1AD-AF0CE9E5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09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6E558-0F94-BA39-E131-947A5A15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3D1B3-BFA4-DF9B-2A5B-1196D301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C9C71-ABE8-4D0D-A199-A83E427D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F9672-EB70-1137-FC39-29C5FBD8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7336E-DDE8-A564-CC16-A3CF7CD2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7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D75C1-D5B7-0B64-3FFF-08212E45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00216-4B37-4DD5-D480-CE2FFF309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D9982-D2CE-D1EA-19CC-5ACA8FDB0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626DD5-4628-99F2-373D-DA68CCC0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09C6F2-3E13-6ABD-404B-5822C6F7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B2996-2D95-3763-D1E7-3805F9B7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4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0B836-67C5-1F50-0606-73C038BC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F74ED-43D2-5112-62B9-F364CEEBD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CF5505-5D45-10A3-40CD-4C5FA51E8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5EF35-DCE4-9D3A-361D-F36DABE00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5C242B-CD88-FE91-AB3C-5FBE0315E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74653B-9F5A-C01F-1280-67BD04DE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E7E442-BE92-DBA8-92B4-418F452B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89BFF5-9E31-9C3E-1C7E-F882970B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26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B1E75-31F5-DA65-5BF9-42768E6E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AA3C-E84B-9F0C-C401-E5EC6726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05D2E-1283-E0A8-5F72-448CEA5A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48A6B0-77B1-10D3-7C21-B3CB6CC5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7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50E056-ADBF-C11A-A74B-35C32A6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18E8E3-119A-B136-470D-A43B63A3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BD6702-5641-C73A-505E-CE92FC7E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71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F2D05-3794-7728-F3AB-049F2C2E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DF8BE-445F-23A2-AC48-0498E793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7AC1A0-8487-78D2-0A44-290A4C906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27DD8-F29F-8B8B-E675-67B7C1B7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CEFB5-8839-91CA-7DAA-8330C4D9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31E3E-8CBF-D30D-5ADC-C3E1D103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5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3846C-6ED3-023A-8699-71752106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452CE2-8EA7-4045-8C36-4D0D40859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209213-D56D-6EC6-E1AD-B41A9164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C0140E-938C-04B7-4FC2-A4E258CC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C07A2-9E2C-280C-6384-76B73671E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8E4AC7-140F-792C-9804-910FC908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37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A325EE-FE38-F7CD-1BA5-F6E6ABC7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1C88F4-8E6A-145F-FB7B-355305AC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ECF1B-059F-6B07-61D0-FC0C3A10D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F52F-AC78-434A-B280-C58F71C90146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0F38B-7FEB-740A-D76D-3817FB99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99D61-76FC-2A92-018B-72DC11176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5C1AC-73C1-4043-9087-81A2BF21D9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1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8A177A-4FDD-8C4F-98AC-418F87C17F7A}"/>
              </a:ext>
            </a:extLst>
          </p:cNvPr>
          <p:cNvSpPr/>
          <p:nvPr/>
        </p:nvSpPr>
        <p:spPr>
          <a:xfrm>
            <a:off x="0" y="4505740"/>
            <a:ext cx="12192000" cy="1643270"/>
          </a:xfrm>
          <a:prstGeom prst="rect">
            <a:avLst/>
          </a:prstGeom>
          <a:solidFill>
            <a:srgbClr val="A3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C7212C-868B-B34C-BE06-17A485B5AA3B}"/>
              </a:ext>
            </a:extLst>
          </p:cNvPr>
          <p:cNvSpPr/>
          <p:nvPr/>
        </p:nvSpPr>
        <p:spPr>
          <a:xfrm>
            <a:off x="6427304" y="1974574"/>
            <a:ext cx="5287618" cy="3392556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33782-DC24-BA46-BC68-8616EF2B6DDB}"/>
              </a:ext>
            </a:extLst>
          </p:cNvPr>
          <p:cNvSpPr/>
          <p:nvPr/>
        </p:nvSpPr>
        <p:spPr>
          <a:xfrm>
            <a:off x="9210261" y="0"/>
            <a:ext cx="1792357" cy="3233530"/>
          </a:xfrm>
          <a:prstGeom prst="rect">
            <a:avLst/>
          </a:prstGeom>
          <a:solidFill>
            <a:srgbClr val="A320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99514A-A7DA-8348-B18F-50DA7D633E65}"/>
              </a:ext>
            </a:extLst>
          </p:cNvPr>
          <p:cNvSpPr txBox="1"/>
          <p:nvPr/>
        </p:nvSpPr>
        <p:spPr>
          <a:xfrm>
            <a:off x="173503" y="3008278"/>
            <a:ext cx="6091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40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40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264832-FE2D-B942-B2B2-66D8E9FAC543}"/>
              </a:ext>
            </a:extLst>
          </p:cNvPr>
          <p:cNvSpPr txBox="1"/>
          <p:nvPr/>
        </p:nvSpPr>
        <p:spPr>
          <a:xfrm>
            <a:off x="692721" y="5142709"/>
            <a:ext cx="411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Wingdings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PEKING UNIVERSITY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DD0963-A8C3-4E4C-A150-D133F1D869C4}"/>
              </a:ext>
            </a:extLst>
          </p:cNvPr>
          <p:cNvSpPr txBox="1"/>
          <p:nvPr/>
        </p:nvSpPr>
        <p:spPr>
          <a:xfrm>
            <a:off x="692720" y="3920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汇报人：徐英皓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76D008-DC53-044D-97B8-9B1DE4379AE0}"/>
              </a:ext>
            </a:extLst>
          </p:cNvPr>
          <p:cNvSpPr txBox="1"/>
          <p:nvPr/>
        </p:nvSpPr>
        <p:spPr>
          <a:xfrm>
            <a:off x="9250570" y="2218418"/>
            <a:ext cx="171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000" dirty="0">
                <a:solidFill>
                  <a:schemeClr val="bg1"/>
                </a:solidFill>
                <a:latin typeface="+mj-lt"/>
              </a:rPr>
              <a:t>Peking University</a:t>
            </a:r>
            <a:endParaRPr kumimoji="1" lang="en" altLang="zh-CN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0" y="1278976"/>
            <a:ext cx="4163762" cy="122899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1A15B4-9173-D705-33A1-D43B6D35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06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第一、二、三级页表中条目的格式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5DABE-2708-B70B-6115-7DC1AA98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29" y="1790104"/>
            <a:ext cx="6648972" cy="39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0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第四级页表中条目的格式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1FCB46-2216-8F8C-7A82-5F7314F1E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577" y="1772277"/>
            <a:ext cx="6138205" cy="39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虚拟内存系统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为每一个进程维护一个单独的虚拟地址空间。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其可分为内核虚拟内存和进程虚拟内存。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内核虚拟内存包括对于每个进程不同的相关数据结构，如页表、内核栈等，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以及对于每个进程相同的部分，包括内核代码和数据，以及一些映射到所有进程共享的物理页面的区域。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49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将虚拟内存组织为一些区域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的集合。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区域是存在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已分配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的虚拟内存的连续片，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并保证所有存在的虚拟页面都在某个区域中。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区域中的虚拟页面以某种方式相关联，而允许虚拟地址空间有空隙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9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4449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内核为系统中每个进程维护一个单独的任务结构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task_struct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AED44-3A97-7A8B-D300-F095D80C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30" y="1255008"/>
            <a:ext cx="6497713" cy="44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7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缺页异常处理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虚拟地址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不合法（不在定义的区域内）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触发段错误，终止进程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内存访问非法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触发保护异常，终止进程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正常缺页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选择并处理牺牲页面，更新页表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2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60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内存映射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虚拟内存区域可映射到两种对象：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1.Linux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文件系统中的普通文件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匿名文件：内核创建，包含的全为二进制零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6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60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内存映射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共享对象与私有对象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映射到共享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私有对象的虚拟内存区域叫共享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私有区域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生命周期开始时，无论是共享对象还是私有对象，物理内存中都只保有一份副本。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私有对象通过写时复制来推迟可能的副本复制，从而节省物理内存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6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60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内存映射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fork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execve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mmap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fork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execve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函数创建的新的区域都为私有且写时复制的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mmap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函数：创建新的虚拟内存区域，并把对象映射到这些区域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AA8F8E-B4EC-8610-F563-985F93EF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" y="3719230"/>
            <a:ext cx="11704320" cy="1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内存映射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E6A1C-B05D-A4B3-D7B3-8D280C80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37" y="1577620"/>
            <a:ext cx="7999828" cy="38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简单的内存系统：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内存是按字节寻址的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内存访问是针对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字节的字的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不是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字节的字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虚拟地址是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14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位长的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(n=14)</a:t>
            </a: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物理地址是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位长的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(m=12)</a:t>
            </a: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页面大小是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64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(P=64)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1910BD-F19C-031F-14C9-348A0416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841" y="3411627"/>
            <a:ext cx="6308649" cy="19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60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内存映射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DF52A-6710-D442-15A2-C61794808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" y="3727683"/>
            <a:ext cx="12192000" cy="21505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988583-6EBC-CD65-44AC-223410D2F8FA}"/>
              </a:ext>
            </a:extLst>
          </p:cNvPr>
          <p:cNvSpPr txBox="1"/>
          <p:nvPr/>
        </p:nvSpPr>
        <p:spPr>
          <a:xfrm>
            <a:off x="259928" y="1783632"/>
            <a:ext cx="11568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munmap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函数删除从虚拟地址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start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开始的，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由接下来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length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字节组成的区域。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接下来对已删除区域的引用会导致段错误。</a:t>
            </a:r>
          </a:p>
        </p:txBody>
      </p:sp>
    </p:spTree>
    <p:extLst>
      <p:ext uri="{BB962C8B-B14F-4D97-AF65-F5344CB8AC3E}">
        <p14:creationId xmlns:p14="http://schemas.microsoft.com/office/powerpoint/2010/main" val="220677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简单的内存系统：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TLB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L1 d-cache</a:t>
            </a: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·TLB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是四路组相联的，总共有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个条目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·L1 d-cache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是物理寻址、直接映射的，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 其行大小为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字节，而总共有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个组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0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TLB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TLB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有四组，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VPN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低两位设为组索引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TLBI</a:t>
            </a: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则剩余高六位设为标记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TLBT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07A412-93EE-B0A8-D44B-D90B746F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447" y="2170919"/>
            <a:ext cx="5395553" cy="21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4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L1 d-cache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行大小为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字节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物理地址低两位为块偏移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个组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中间四位为组索引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CI</a:t>
            </a: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剩余高六位作为标记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CT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9A01F7-ADE3-CB56-CC67-797748A3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203" y="839420"/>
            <a:ext cx="4026555" cy="47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4C9E0B-8DB1-9E47-DBC2-8C67C72E0667}"/>
                  </a:ext>
                </a:extLst>
              </p:cNvPr>
              <p:cNvSpPr txBox="1"/>
              <p:nvPr/>
            </p:nvSpPr>
            <p:spPr>
              <a:xfrm>
                <a:off x="311510" y="1324087"/>
                <a:ext cx="1156898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页表实例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虚拟页号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VPN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有八位，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则页表有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8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个页表条目（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PTE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4C9E0B-8DB1-9E47-DBC2-8C67C72E0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0" y="1324087"/>
                <a:ext cx="11568980" cy="2677656"/>
              </a:xfrm>
              <a:prstGeom prst="rect">
                <a:avLst/>
              </a:prstGeom>
              <a:blipFill>
                <a:blip r:embed="rId4"/>
                <a:stretch>
                  <a:fillRect l="-1054" t="-2278" b="-5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BD246-FB76-F3EB-A1E2-15C33520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504" y="1445789"/>
            <a:ext cx="5286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6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5383161" cy="6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简单的内存系统实例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8608E-3445-CD0A-72EE-8E73872D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07" y="1238538"/>
            <a:ext cx="7666063" cy="2264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55D726-1313-96F7-12ED-F6FA0C98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6" y="3503163"/>
            <a:ext cx="6498434" cy="21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9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4C9E0B-8DB1-9E47-DBC2-8C67C72E0667}"/>
                  </a:ext>
                </a:extLst>
              </p:cNvPr>
              <p:cNvSpPr txBox="1"/>
              <p:nvPr/>
            </p:nvSpPr>
            <p:spPr>
              <a:xfrm>
                <a:off x="311510" y="1324087"/>
                <a:ext cx="11568980" cy="3544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回顾：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假设这样的一个内存系统，其为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64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位地址空间，页面大小为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4KB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pt-BR" altLang="zh-CN" sz="28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8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Byte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），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PTE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8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字节。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则此时页表大小为：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80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64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∗</m:t>
                    </m:r>
                    <m:sSup>
                      <m:sSup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−12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∗</m:t>
                    </m:r>
                    <m:sSup>
                      <m:sSup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pt-BR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55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Byte</a:t>
                </a: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页表太大，难以接受</a:t>
                </a:r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!</a:t>
                </a:r>
              </a:p>
              <a:p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解决方案：采用多级页表。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4C9E0B-8DB1-9E47-DBC2-8C67C72E0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0" y="1324087"/>
                <a:ext cx="11568980" cy="3544304"/>
              </a:xfrm>
              <a:prstGeom prst="rect">
                <a:avLst/>
              </a:prstGeom>
              <a:blipFill>
                <a:blip r:embed="rId4"/>
                <a:stretch>
                  <a:fillRect l="-1054" t="-1718" b="-3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3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0">
            <a:extLst>
              <a:ext uri="{FF2B5EF4-FFF2-40B4-BE49-F238E27FC236}">
                <a16:creationId xmlns:a16="http://schemas.microsoft.com/office/drawing/2014/main" id="{E4A82D88-EC1B-E149-B257-923DCA7D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78" y="653763"/>
            <a:ext cx="9624690" cy="7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3600" b="1" dirty="0">
                <a:solidFill>
                  <a:srgbClr val="404040"/>
                </a:solidFill>
                <a:latin typeface="+mn-ea"/>
                <a:ea typeface="+mn-ea"/>
              </a:rPr>
              <a:t>Inter Core i7/Linux </a:t>
            </a:r>
            <a:r>
              <a:rPr lang="zh-CN" altLang="en-US" sz="3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内存系统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5942DE-25C8-5C43-9AC9-32F0AF92A735}"/>
              </a:ext>
            </a:extLst>
          </p:cNvPr>
          <p:cNvSpPr/>
          <p:nvPr/>
        </p:nvSpPr>
        <p:spPr>
          <a:xfrm>
            <a:off x="3232597" y="5745791"/>
            <a:ext cx="8959403" cy="584787"/>
          </a:xfrm>
          <a:prstGeom prst="rect">
            <a:avLst/>
          </a:prstGeom>
          <a:gradFill flip="none" rotWithShape="1">
            <a:gsLst>
              <a:gs pos="0">
                <a:srgbClr val="A32026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B7DDFC-FBFA-D541-B322-82249AA0CB08}"/>
              </a:ext>
            </a:extLst>
          </p:cNvPr>
          <p:cNvSpPr txBox="1"/>
          <p:nvPr/>
        </p:nvSpPr>
        <p:spPr>
          <a:xfrm>
            <a:off x="1238612" y="5816206"/>
            <a:ext cx="490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dirty="0">
                <a:solidFill>
                  <a:srgbClr val="A32026"/>
                </a:solidFill>
                <a:latin typeface="+mj-lt"/>
              </a:rPr>
              <a:t>PEKING UNIVERSITY</a:t>
            </a:r>
            <a:endParaRPr kumimoji="1" lang="en" altLang="zh-CN" sz="2400" dirty="0">
              <a:solidFill>
                <a:srgbClr val="A32026"/>
              </a:solidFill>
              <a:latin typeface="+mj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24" y="241828"/>
            <a:ext cx="1547556" cy="456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D121A5-5484-AFB7-9B14-29297812443C}"/>
              </a:ext>
            </a:extLst>
          </p:cNvPr>
          <p:cNvSpPr txBox="1"/>
          <p:nvPr/>
        </p:nvSpPr>
        <p:spPr>
          <a:xfrm>
            <a:off x="311510" y="177832"/>
            <a:ext cx="60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A320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Memory: Systems</a:t>
            </a:r>
            <a:endParaRPr kumimoji="1" lang="zh-CN" altLang="en-US" sz="3200" b="1" dirty="0">
              <a:solidFill>
                <a:srgbClr val="A3202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4C9E0B-8DB1-9E47-DBC2-8C67C72E0667}"/>
              </a:ext>
            </a:extLst>
          </p:cNvPr>
          <p:cNvSpPr txBox="1"/>
          <p:nvPr/>
        </p:nvSpPr>
        <p:spPr>
          <a:xfrm>
            <a:off x="311510" y="1324087"/>
            <a:ext cx="115689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案例：运行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Inter Core i7</a:t>
            </a: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底层结构：支持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64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位虚拟和物理地址空间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现在（及未来）：支持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48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位虚拟地址空间和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52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位物理地址空间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兼容模式：支持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位虚拟和物理地址空间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地址空间较大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——Core i7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使用四级页表层次结构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FD71B3-37DB-8C8B-849D-4F68FF28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7DE2F-7BFE-4CD3-A5D4-FC76ADD754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51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943</Words>
  <Application>Microsoft Office PowerPoint</Application>
  <PresentationFormat>宽屏</PresentationFormat>
  <Paragraphs>201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黑体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英皓</dc:creator>
  <cp:lastModifiedBy>徐 英皓</cp:lastModifiedBy>
  <cp:revision>18</cp:revision>
  <dcterms:created xsi:type="dcterms:W3CDTF">2022-11-30T07:46:07Z</dcterms:created>
  <dcterms:modified xsi:type="dcterms:W3CDTF">2022-11-30T11:35:18Z</dcterms:modified>
</cp:coreProperties>
</file>